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91114"/>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A0748-1F9B-4FB1-9276-1C88391A9D3A}" v="3" dt="2022-09-14T01:25:52.879"/>
    <p1510:client id="{EBFC5638-DA7F-4A73-912B-851E54945C15}" v="2" dt="2022-09-14T17:34:19.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3" d="100"/>
          <a:sy n="93" d="100"/>
        </p:scale>
        <p:origin x="11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791114"/>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Information Technology Career Cluster</a:t>
            </a:r>
          </a:p>
          <a:p>
            <a:pPr algn="ctr"/>
            <a:r>
              <a:rPr lang="en-US" sz="900" dirty="0">
                <a:solidFill>
                  <a:schemeClr val="bg1"/>
                </a:solidFill>
                <a:ea typeface="Open Sans"/>
                <a:cs typeface="Open Sans"/>
              </a:rPr>
              <a:t>The Information Technology (IT) Career Cluster focuses on building linkages in IT occupations for entry level, technical, and professional careers related to the design, development, support, and management of hardware, software, multimedia, and systems integration services.</a:t>
            </a:r>
          </a:p>
          <a:p>
            <a:pPr algn="ctr"/>
            <a:endParaRPr lang="en-US" sz="900" dirty="0">
              <a:solidFill>
                <a:schemeClr val="bg1"/>
              </a:solidFill>
              <a:ea typeface="Open Sans"/>
              <a:cs typeface="Open Sans"/>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3507" cy="578861"/>
          </a:xfrm>
          <a:solidFill>
            <a:srgbClr val="791114"/>
          </a:solidFill>
        </p:spPr>
        <p:txBody>
          <a:bodyPr>
            <a:normAutofit/>
          </a:bodyPr>
          <a:lstStyle/>
          <a:p>
            <a:r>
              <a:rPr lang="en-US" sz="1400" b="1" dirty="0">
                <a:solidFill>
                  <a:srgbClr val="FFFFFF"/>
                </a:solidFill>
                <a:latin typeface="Calibri"/>
                <a:ea typeface="Open Sans"/>
                <a:cs typeface="Open Sans"/>
              </a:rPr>
              <a:t>Information Technology Support and Services</a:t>
            </a:r>
            <a:endParaRPr lang="en-US" dirty="0">
              <a:effectLst/>
            </a:endParaRPr>
          </a:p>
          <a:p>
            <a:pPr rtl="0" eaLnBrk="1" latinLnBrk="0" hangingPunct="1"/>
            <a:r>
              <a:rPr lang="en-US" sz="1300" i="1" kern="1200" dirty="0">
                <a:solidFill>
                  <a:srgbClr val="FFFFFF"/>
                </a:solidFill>
                <a:effectLst/>
                <a:latin typeface="Calibri"/>
                <a:ea typeface="Open Sans"/>
                <a:cs typeface="Open Sans"/>
              </a:rPr>
              <a:t>Statewide Program of Study</a:t>
            </a:r>
            <a:endParaRPr lang="en-US" sz="1300" dirty="0">
              <a:effectLst/>
              <a:latin typeface="Calibri"/>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25695" y="1506736"/>
            <a:ext cx="6712687" cy="746358"/>
          </a:xfrm>
          <a:prstGeom prst="rect">
            <a:avLst/>
          </a:prstGeom>
          <a:noFill/>
        </p:spPr>
        <p:txBody>
          <a:bodyPr wrap="square" lIns="91440" tIns="45720" rIns="91440" bIns="45720" rtlCol="0" anchor="t">
            <a:spAutoFit/>
          </a:bodyPr>
          <a:lstStyle/>
          <a:p>
            <a:r>
              <a:rPr lang="en-US" sz="850" dirty="0"/>
              <a:t>The Information Technology Support and Services program of study explores the occupations and educational opportunities associated with administering, testing, and implementing computer databases and applying knowledge of database management systems. This program of study may also include analyzing user requirements and problems to automate or improve existing systems and review computer system capabilities. This program of study may also include exploration into the research, design, or testing of computer or computer-related equipment for commercial, industrial, military, or scientific use.</a:t>
            </a:r>
            <a:endParaRPr lang="en-US" sz="850" dirty="0">
              <a:cs typeface="Calibri"/>
            </a:endParaRPr>
          </a:p>
        </p:txBody>
      </p:sp>
      <p:sp>
        <p:nvSpPr>
          <p:cNvPr id="21" name="TextBox 20">
            <a:extLst>
              <a:ext uri="{FF2B5EF4-FFF2-40B4-BE49-F238E27FC236}">
                <a16:creationId xmlns:a16="http://schemas.microsoft.com/office/drawing/2014/main" id="{77D1060B-498D-5699-38A4-622C19750F17}"/>
              </a:ext>
            </a:extLst>
          </p:cNvPr>
          <p:cNvSpPr txBox="1"/>
          <p:nvPr/>
        </p:nvSpPr>
        <p:spPr>
          <a:xfrm>
            <a:off x="189764" y="2672650"/>
            <a:ext cx="3079233" cy="19389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spcBef>
                <a:spcPts val="0"/>
              </a:spcBef>
            </a:pPr>
            <a:r>
              <a:rPr lang="en-US" sz="1200" dirty="0">
                <a:ea typeface="Calibri" panose="020F0502020204030204" pitchFamily="34" charset="0"/>
                <a:cs typeface="Calibri"/>
              </a:rPr>
              <a:t>                          </a:t>
            </a:r>
            <a:r>
              <a:rPr lang="en-US" sz="1200" dirty="0">
                <a:ea typeface="Calibri" panose="020F0502020204030204" pitchFamily="34" charset="0"/>
                <a:cs typeface="Times New Roman"/>
              </a:rPr>
              <a:t>   </a:t>
            </a:r>
            <a:endParaRPr lang="en-US" sz="1200" dirty="0">
              <a:ea typeface="Calibri" panose="020F0502020204030204" pitchFamily="34" charset="0"/>
              <a:cs typeface="Calibri"/>
            </a:endParaRPr>
          </a:p>
          <a:p>
            <a:pPr marR="0" lvl="0">
              <a:spcBef>
                <a:spcPts val="0"/>
              </a:spcBef>
            </a:pPr>
            <a:r>
              <a:rPr lang="en-US" sz="1200" b="1" dirty="0">
                <a:ea typeface="Calibri" panose="020F0502020204030204" pitchFamily="34" charset="0"/>
                <a:cs typeface="Times New Roman" panose="02020603050405020304" pitchFamily="18" charset="0"/>
              </a:rPr>
              <a:t>1</a:t>
            </a:r>
            <a:r>
              <a:rPr lang="en-US" sz="1200" dirty="0">
                <a:ea typeface="Calibri" panose="020F0502020204030204" pitchFamily="34" charset="0"/>
                <a:cs typeface="Times New Roman" panose="02020603050405020304" pitchFamily="18" charset="0"/>
              </a:rPr>
              <a:t>	Principles of Information Technology</a:t>
            </a:r>
            <a:endParaRPr lang="en-US" sz="1200" b="1" dirty="0">
              <a:effectLst/>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r>
              <a:rPr lang="en-US" sz="1200" b="1" dirty="0">
                <a:ea typeface="Calibri" panose="020F0502020204030204" pitchFamily="34" charset="0"/>
                <a:cs typeface="Times New Roman"/>
              </a:rPr>
              <a:t>2	</a:t>
            </a:r>
            <a:r>
              <a:rPr lang="en-US" sz="1200" dirty="0">
                <a:ea typeface="Calibri" panose="020F0502020204030204" pitchFamily="34" charset="0"/>
                <a:cs typeface="Calibri"/>
              </a:rPr>
              <a:t>Computer</a:t>
            </a:r>
            <a:r>
              <a:rPr lang="en-US" sz="1200" dirty="0">
                <a:ea typeface="+mn-lt"/>
                <a:cs typeface="+mn-lt"/>
              </a:rPr>
              <a:t> Maintenance</a:t>
            </a:r>
            <a:endParaRPr lang="en-US" sz="1200" dirty="0">
              <a:cs typeface="Calibri" panose="020F0502020204030204"/>
            </a:endParaRPr>
          </a:p>
          <a:p>
            <a:pPr marR="0" lvl="0">
              <a:spcBef>
                <a:spcPts val="0"/>
              </a:spcBef>
            </a:pPr>
            <a:endParaRPr lang="en-US" sz="1200" dirty="0">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3	</a:t>
            </a:r>
            <a:r>
              <a:rPr lang="en-US" sz="1200" dirty="0">
                <a:ea typeface="+mn-lt"/>
                <a:cs typeface="+mn-lt"/>
              </a:rPr>
              <a:t>IT Troubleshooting </a:t>
            </a:r>
            <a:endParaRPr lang="en-US" sz="1200" dirty="0">
              <a:effectLst/>
              <a:ea typeface="Calibri" panose="020F0502020204030204" pitchFamily="34" charset="0"/>
              <a:cs typeface="Times New Roman" panose="02020603050405020304" pitchFamily="18" charset="0"/>
            </a:endParaRPr>
          </a:p>
          <a:p>
            <a:pPr marL="171450" marR="0" lvl="0" indent="-171450">
              <a:spcBef>
                <a:spcPts val="0"/>
              </a:spcBef>
              <a:buFont typeface="Arial" panose="020B0604020202020204" pitchFamily="34" charset="0"/>
              <a:buChar char="•"/>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a:rPr>
              <a:t>4	</a:t>
            </a:r>
            <a:r>
              <a:rPr lang="en-US" sz="1200">
                <a:ea typeface="+mn-lt"/>
                <a:cs typeface="+mn-lt"/>
              </a:rPr>
              <a:t>Practicum in </a:t>
            </a:r>
            <a:r>
              <a:rPr lang="en-US" sz="1200" dirty="0">
                <a:ea typeface="+mn-lt"/>
                <a:cs typeface="+mn-lt"/>
              </a:rPr>
              <a:t>Information Technology </a:t>
            </a:r>
          </a:p>
          <a:p>
            <a:endParaRPr lang="en-US" sz="1200" dirty="0">
              <a:ea typeface="Calibri" panose="020F0502020204030204" pitchFamily="34" charset="0"/>
              <a:cs typeface="Times New Roman"/>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170623" y="5325322"/>
            <a:ext cx="3254579" cy="2169825"/>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Postsecondary Opportunities</a:t>
            </a:r>
          </a:p>
          <a:p>
            <a:r>
              <a:rPr lang="en-US" sz="900" b="1" dirty="0">
                <a:ea typeface="Calibri" panose="020F0502020204030204" pitchFamily="34" charset="0"/>
                <a:cs typeface="Times New Roman"/>
              </a:rPr>
              <a:t>Associates Degrees</a:t>
            </a:r>
            <a:endParaRPr lang="en-US" sz="900" b="1" dirty="0">
              <a:effectLst/>
              <a:ea typeface="Calibri" panose="020F0502020204030204" pitchFamily="34" charset="0"/>
              <a:cs typeface="Times New Roman"/>
            </a:endParaRPr>
          </a:p>
          <a:p>
            <a:pPr marL="171450" indent="-171450">
              <a:buFont typeface="Arial" panose="020B0604020202020204" pitchFamily="34" charset="0"/>
              <a:buChar char="•"/>
            </a:pPr>
            <a:r>
              <a:rPr lang="en-US" sz="800" dirty="0">
                <a:cs typeface="Times New Roman"/>
              </a:rPr>
              <a:t>Computer and Information Sciences, General</a:t>
            </a:r>
            <a:endParaRPr lang="en-US" dirty="0"/>
          </a:p>
          <a:p>
            <a:pPr marL="171450" indent="-171450">
              <a:buFont typeface="Arial" panose="020B0604020202020204" pitchFamily="34" charset="0"/>
              <a:buChar char="•"/>
            </a:pPr>
            <a:r>
              <a:rPr lang="en-US" sz="800" dirty="0">
                <a:cs typeface="Times New Roman"/>
              </a:rPr>
              <a:t>Computer and Information Systems Security/ Information Assurance</a:t>
            </a:r>
            <a:endParaRPr lang="en-US" dirty="0"/>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Information Technology</a:t>
            </a:r>
          </a:p>
          <a:p>
            <a:pPr marL="171450" indent="-171450">
              <a:buFont typeface="Arial" panose="020B0604020202020204" pitchFamily="34" charset="0"/>
              <a:buChar char="•"/>
            </a:pPr>
            <a:r>
              <a:rPr lang="en-US" sz="800" dirty="0">
                <a:solidFill>
                  <a:srgbClr val="000000"/>
                </a:solidFill>
                <a:ea typeface="Calibri" panose="020F0502020204030204" pitchFamily="34" charset="0"/>
                <a:cs typeface="Times New Roman"/>
              </a:rPr>
              <a:t>Computer Systems Networking and Telecommunications</a:t>
            </a:r>
          </a:p>
          <a:p>
            <a:pPr marR="0" lvl="0">
              <a:spcBef>
                <a:spcPts val="0"/>
              </a:spcBef>
            </a:pPr>
            <a:r>
              <a:rPr lang="en-US" sz="900" b="1" dirty="0">
                <a:effectLst/>
                <a:ea typeface="Calibri" panose="020F0502020204030204" pitchFamily="34" charset="0"/>
                <a:cs typeface="Times New Roman"/>
              </a:rPr>
              <a:t>Bachelor’s Degrees</a:t>
            </a:r>
          </a:p>
          <a:p>
            <a:pPr marL="171450" indent="-171450">
              <a:buFont typeface="Arial" panose="020B0604020202020204" pitchFamily="34" charset="0"/>
              <a:buChar char="•"/>
            </a:pPr>
            <a:r>
              <a:rPr lang="en-US" sz="800" dirty="0">
                <a:cs typeface="Times New Roman"/>
              </a:rPr>
              <a:t>Computer and Information Sciences, General</a:t>
            </a:r>
            <a:endParaRPr lang="en-US" dirty="0"/>
          </a:p>
          <a:p>
            <a:pPr marL="171450" indent="-171450">
              <a:buFont typeface="Arial" panose="020B0604020202020204" pitchFamily="34" charset="0"/>
              <a:buChar char="•"/>
            </a:pPr>
            <a:r>
              <a:rPr lang="en-US" sz="800" dirty="0">
                <a:cs typeface="Times New Roman"/>
              </a:rPr>
              <a:t>Computer and Information Systems Security /Information Assurance</a:t>
            </a:r>
            <a:endParaRPr lang="en-US" dirty="0">
              <a:cs typeface="Calibri" panose="020F0502020204030204"/>
            </a:endParaRPr>
          </a:p>
          <a:p>
            <a:pPr marL="171450" indent="-171450">
              <a:buFont typeface="Arial" panose="020B0604020202020204" pitchFamily="34" charset="0"/>
              <a:buChar char="•"/>
            </a:pPr>
            <a:r>
              <a:rPr lang="en-US" sz="800" dirty="0">
                <a:ea typeface="Calibri" panose="020F0502020204030204" pitchFamily="34" charset="0"/>
                <a:cs typeface="Times New Roman"/>
              </a:rPr>
              <a:t>Computer Engineering, General</a:t>
            </a:r>
          </a:p>
          <a:p>
            <a:pPr marL="171450" indent="-171450">
              <a:buFont typeface="Arial" panose="020B0604020202020204" pitchFamily="34" charset="0"/>
              <a:buChar char="•"/>
            </a:pPr>
            <a:r>
              <a:rPr lang="en-US" sz="800" dirty="0">
                <a:ea typeface="Calibri" panose="020F0502020204030204" pitchFamily="34" charset="0"/>
                <a:cs typeface="Times New Roman"/>
              </a:rPr>
              <a:t>Computer Systems Networking and Telecommunications</a:t>
            </a: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800" dirty="0">
                <a:ea typeface="Calibri" panose="020F0502020204030204" pitchFamily="34" charset="0"/>
                <a:cs typeface="Times New Roman"/>
              </a:rPr>
              <a:t>Computer and Information Sciences, General</a:t>
            </a:r>
            <a:endParaRPr lang="en-US" sz="8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Times New Roman"/>
              </a:rPr>
              <a:t>Computer Systems Analysis/ Analyst</a:t>
            </a:r>
          </a:p>
          <a:p>
            <a:pPr marL="171450" indent="-171450">
              <a:buFont typeface="Arial" panose="020B0604020202020204" pitchFamily="34" charset="0"/>
              <a:buChar char="•"/>
            </a:pPr>
            <a:r>
              <a:rPr lang="en-US" sz="800" dirty="0">
                <a:ea typeface="+mn-lt"/>
                <a:cs typeface="+mn-lt"/>
              </a:rPr>
              <a:t>Computer Engineering, General</a:t>
            </a:r>
            <a:endParaRPr lang="en-US" sz="8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Calibri" panose="020F0502020204030204" pitchFamily="34" charset="0"/>
                <a:cs typeface="Calibri"/>
              </a:rPr>
              <a:t>Information Technology</a:t>
            </a: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Work-Based Learning and </a:t>
            </a: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sp>
        <p:nvSpPr>
          <p:cNvPr id="1027" name="TextBox 1026">
            <a:extLst>
              <a:ext uri="{FF2B5EF4-FFF2-40B4-BE49-F238E27FC236}">
                <a16:creationId xmlns:a16="http://schemas.microsoft.com/office/drawing/2014/main" id="{3F57E4A6-F203-8179-D007-29521C7B6A20}"/>
              </a:ext>
            </a:extLst>
          </p:cNvPr>
          <p:cNvSpPr txBox="1"/>
          <p:nvPr/>
        </p:nvSpPr>
        <p:spPr>
          <a:xfrm>
            <a:off x="189764" y="7530653"/>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3926318085"/>
              </p:ext>
            </p:extLst>
          </p:nvPr>
        </p:nvGraphicFramePr>
        <p:xfrm>
          <a:off x="3990110" y="2672650"/>
          <a:ext cx="2547254" cy="1066800"/>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251301">
                <a:tc>
                  <a:txBody>
                    <a:bodyPr/>
                    <a:lstStyle/>
                    <a:p>
                      <a:pPr algn="ctr"/>
                      <a:r>
                        <a:rPr lang="en-US" sz="900"/>
                        <a:t>Exploration Activities</a:t>
                      </a:r>
                    </a:p>
                  </a:txBody>
                  <a:tcPr anchor="ctr">
                    <a:solidFill>
                      <a:srgbClr val="791114"/>
                    </a:solidFill>
                  </a:tcPr>
                </a:tc>
                <a:tc>
                  <a:txBody>
                    <a:bodyPr/>
                    <a:lstStyle/>
                    <a:p>
                      <a:pPr algn="ctr"/>
                      <a:r>
                        <a:rPr lang="en-US" sz="900"/>
                        <a:t>Work-Based Learning Activities</a:t>
                      </a:r>
                    </a:p>
                  </a:txBody>
                  <a:tcPr anchor="ctr">
                    <a:solidFill>
                      <a:srgbClr val="791114"/>
                    </a:solidFill>
                  </a:tcPr>
                </a:tc>
                <a:extLst>
                  <a:ext uri="{0D108BD9-81ED-4DB2-BD59-A6C34878D82A}">
                    <a16:rowId xmlns:a16="http://schemas.microsoft.com/office/drawing/2014/main" val="2788444287"/>
                  </a:ext>
                </a:extLst>
              </a:tr>
              <a:tr h="431230">
                <a:tc>
                  <a:txBody>
                    <a:bodyPr/>
                    <a:lstStyle/>
                    <a:p>
                      <a:pPr marL="171450" lvl="0" indent="-171450" algn="l">
                        <a:buFont typeface="Arial" panose="020B0604020202020204" pitchFamily="34" charset="0"/>
                        <a:buChar char="•"/>
                      </a:pPr>
                      <a:r>
                        <a:rPr lang="en-US" sz="800" dirty="0"/>
                        <a:t>Job shadow a database administrator or computer hardware engineer</a:t>
                      </a:r>
                    </a:p>
                  </a:txBody>
                  <a:tcPr>
                    <a:noFill/>
                  </a:tcPr>
                </a:tc>
                <a:tc>
                  <a:txBody>
                    <a:bodyPr/>
                    <a:lstStyle/>
                    <a:p>
                      <a:pPr marL="171450" lvl="0" indent="-171450" algn="l">
                        <a:buFont typeface="Arial"/>
                        <a:buChar char="•"/>
                      </a:pPr>
                      <a:r>
                        <a:rPr lang="en-US" sz="800" dirty="0"/>
                        <a:t>Earn an IT certification</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96034" y="4369983"/>
            <a:ext cx="2264252"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a:rPr>
              <a:t>Industry-Based Certifications</a:t>
            </a:r>
            <a:endParaRPr lang="en-US" sz="1200" b="1" dirty="0">
              <a:solidFill>
                <a:srgbClr val="0D6CB9"/>
              </a:solidFill>
              <a:ea typeface="Calibri" panose="020F0502020204030204" pitchFamily="34" charset="0"/>
              <a:cs typeface="Times New Roman"/>
            </a:endParaRPr>
          </a:p>
          <a:p>
            <a:pPr marL="171450" indent="-171450">
              <a:buFont typeface="Arial"/>
              <a:buChar char="•"/>
            </a:pPr>
            <a:r>
              <a:rPr lang="en-US" sz="1200" dirty="0">
                <a:ea typeface="+mn-lt"/>
                <a:cs typeface="+mn-lt"/>
              </a:rPr>
              <a:t>Google IT Support Professional Certificate</a:t>
            </a:r>
            <a:endParaRPr lang="en-US" sz="1200" dirty="0">
              <a:ea typeface="+mn-lt"/>
              <a:cs typeface="Times New Roman"/>
            </a:endParaRPr>
          </a:p>
          <a:p>
            <a:endParaRPr lang="en-US" sz="1200" dirty="0">
              <a:ea typeface="Calibri"/>
              <a:cs typeface="Calibri"/>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3490034280"/>
              </p:ext>
            </p:extLst>
          </p:nvPr>
        </p:nvGraphicFramePr>
        <p:xfrm>
          <a:off x="257682" y="7785290"/>
          <a:ext cx="6149413" cy="86868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181110">
                <a:tc>
                  <a:txBody>
                    <a:bodyPr/>
                    <a:lstStyle/>
                    <a:p>
                      <a:pPr algn="l"/>
                      <a:r>
                        <a:rPr lang="en-US" sz="900" dirty="0"/>
                        <a:t>Occupations</a:t>
                      </a:r>
                    </a:p>
                  </a:txBody>
                  <a:tcPr>
                    <a:solidFill>
                      <a:srgbClr val="791114"/>
                    </a:solidFill>
                  </a:tcPr>
                </a:tc>
                <a:tc>
                  <a:txBody>
                    <a:bodyPr/>
                    <a:lstStyle/>
                    <a:p>
                      <a:pPr algn="ctr"/>
                      <a:r>
                        <a:rPr lang="en-US" sz="900"/>
                        <a:t>Median Wage</a:t>
                      </a:r>
                    </a:p>
                  </a:txBody>
                  <a:tcPr anchor="ctr">
                    <a:solidFill>
                      <a:srgbClr val="791114"/>
                    </a:solidFill>
                  </a:tcPr>
                </a:tc>
                <a:tc>
                  <a:txBody>
                    <a:bodyPr/>
                    <a:lstStyle/>
                    <a:p>
                      <a:pPr algn="ctr"/>
                      <a:r>
                        <a:rPr lang="en-US" sz="900"/>
                        <a:t>Annual Openings</a:t>
                      </a:r>
                    </a:p>
                  </a:txBody>
                  <a:tcPr anchor="ctr">
                    <a:solidFill>
                      <a:srgbClr val="791114"/>
                    </a:solidFill>
                  </a:tcPr>
                </a:tc>
                <a:tc>
                  <a:txBody>
                    <a:bodyPr/>
                    <a:lstStyle/>
                    <a:p>
                      <a:pPr algn="ctr"/>
                      <a:r>
                        <a:rPr lang="en-US" sz="900"/>
                        <a:t>% Growth</a:t>
                      </a:r>
                    </a:p>
                  </a:txBody>
                  <a:tcPr anchor="ctr">
                    <a:solidFill>
                      <a:srgbClr val="791114"/>
                    </a:solidFill>
                  </a:tcPr>
                </a:tc>
                <a:extLst>
                  <a:ext uri="{0D108BD9-81ED-4DB2-BD59-A6C34878D82A}">
                    <a16:rowId xmlns:a16="http://schemas.microsoft.com/office/drawing/2014/main" val="2788444287"/>
                  </a:ext>
                </a:extLst>
              </a:tr>
              <a:tr h="170761">
                <a:tc>
                  <a:txBody>
                    <a:bodyPr/>
                    <a:lstStyle/>
                    <a:p>
                      <a:pPr marL="0" lvl="0" indent="0" algn="l">
                        <a:buNone/>
                      </a:pPr>
                      <a:r>
                        <a:rPr lang="en-US" sz="800" b="0" i="0" u="none" strike="noStrike" baseline="0" noProof="0">
                          <a:solidFill>
                            <a:srgbClr val="000000"/>
                          </a:solidFill>
                          <a:latin typeface="Calibri"/>
                        </a:rPr>
                        <a:t>Database Administrator</a:t>
                      </a:r>
                      <a:endParaRPr lang="en-US" sz="800"/>
                    </a:p>
                  </a:txBody>
                  <a:tcPr anchor="ctr">
                    <a:solidFill>
                      <a:srgbClr val="791114">
                        <a:alpha val="20000"/>
                      </a:srgbClr>
                    </a:solidFill>
                  </a:tcPr>
                </a:tc>
                <a:tc>
                  <a:txBody>
                    <a:bodyPr/>
                    <a:lstStyle/>
                    <a:p>
                      <a:pPr marL="0" lvl="0" indent="0" algn="ctr">
                        <a:buNone/>
                      </a:pPr>
                      <a:r>
                        <a:rPr lang="en-US" sz="800" b="0" i="0" u="none" strike="noStrike" baseline="0" noProof="0">
                          <a:solidFill>
                            <a:srgbClr val="000000"/>
                          </a:solidFill>
                          <a:latin typeface="Calibri"/>
                        </a:rPr>
                        <a:t>$83,075</a:t>
                      </a:r>
                      <a:endParaRPr lang="en-US" sz="800"/>
                    </a:p>
                  </a:txBody>
                  <a:tcPr anchor="ctr">
                    <a:noFill/>
                  </a:tcPr>
                </a:tc>
                <a:tc>
                  <a:txBody>
                    <a:bodyPr/>
                    <a:lstStyle/>
                    <a:p>
                      <a:pPr marL="0" lvl="0" indent="0" algn="ctr">
                        <a:buNone/>
                      </a:pPr>
                      <a:r>
                        <a:rPr lang="en-US" sz="800" b="0" i="0" u="none" strike="noStrike" baseline="0" noProof="0">
                          <a:solidFill>
                            <a:srgbClr val="000000"/>
                          </a:solidFill>
                          <a:latin typeface="Calibri"/>
                        </a:rPr>
                        <a:t>1,063</a:t>
                      </a:r>
                      <a:endParaRPr lang="en-US" sz="800"/>
                    </a:p>
                  </a:txBody>
                  <a:tcPr anchor="ctr">
                    <a:noFill/>
                  </a:tcPr>
                </a:tc>
                <a:tc>
                  <a:txBody>
                    <a:bodyPr/>
                    <a:lstStyle/>
                    <a:p>
                      <a:pPr marL="0" lvl="0" indent="0" algn="ctr">
                        <a:buNone/>
                      </a:pPr>
                      <a:r>
                        <a:rPr lang="en-US" sz="800" b="0" i="0" u="none" strike="noStrike" noProof="0">
                          <a:latin typeface="Calibri"/>
                        </a:rPr>
                        <a:t>19%</a:t>
                      </a:r>
                      <a:endParaRPr lang="en-US" sz="800"/>
                    </a:p>
                  </a:txBody>
                  <a:tcPr anchor="ctr">
                    <a:noFill/>
                  </a:tcPr>
                </a:tc>
                <a:extLst>
                  <a:ext uri="{0D108BD9-81ED-4DB2-BD59-A6C34878D82A}">
                    <a16:rowId xmlns:a16="http://schemas.microsoft.com/office/drawing/2014/main" val="2974962540"/>
                  </a:ext>
                </a:extLst>
              </a:tr>
              <a:tr h="170761">
                <a:tc>
                  <a:txBody>
                    <a:bodyPr/>
                    <a:lstStyle/>
                    <a:p>
                      <a:pPr marL="0" lvl="0" indent="0" algn="l">
                        <a:buNone/>
                      </a:pPr>
                      <a:r>
                        <a:rPr lang="en-US" sz="800" b="0" i="0" u="none" strike="noStrike" baseline="0" noProof="0">
                          <a:solidFill>
                            <a:srgbClr val="000000"/>
                          </a:solidFill>
                          <a:latin typeface="Calibri"/>
                        </a:rPr>
                        <a:t>Computer Hardware Engineer</a:t>
                      </a:r>
                      <a:endParaRPr lang="en-US" sz="800"/>
                    </a:p>
                  </a:txBody>
                  <a:tcPr anchor="ctr">
                    <a:solidFill>
                      <a:srgbClr val="791114">
                        <a:alpha val="20000"/>
                      </a:srgbClr>
                    </a:solidFill>
                  </a:tcPr>
                </a:tc>
                <a:tc>
                  <a:txBody>
                    <a:bodyPr/>
                    <a:lstStyle/>
                    <a:p>
                      <a:pPr marL="0" lvl="0" indent="0" algn="ctr">
                        <a:buNone/>
                      </a:pPr>
                      <a:r>
                        <a:rPr lang="en-US" sz="800" b="0" i="0" u="none" strike="noStrike" baseline="0" noProof="0">
                          <a:solidFill>
                            <a:srgbClr val="000000"/>
                          </a:solidFill>
                          <a:latin typeface="Calibri"/>
                        </a:rPr>
                        <a:t>$111,738</a:t>
                      </a:r>
                      <a:endParaRPr lang="en-US" sz="800"/>
                    </a:p>
                  </a:txBody>
                  <a:tcPr anchor="ctr">
                    <a:noFill/>
                  </a:tcPr>
                </a:tc>
                <a:tc>
                  <a:txBody>
                    <a:bodyPr/>
                    <a:lstStyle/>
                    <a:p>
                      <a:pPr marL="0" lvl="0" indent="0" algn="ctr">
                        <a:buNone/>
                      </a:pPr>
                      <a:r>
                        <a:rPr lang="en-US" sz="800" b="0" i="0" u="none" strike="noStrike" baseline="0" noProof="0">
                          <a:solidFill>
                            <a:srgbClr val="000000"/>
                          </a:solidFill>
                          <a:latin typeface="Calibri"/>
                        </a:rPr>
                        <a:t>343</a:t>
                      </a:r>
                      <a:endParaRPr lang="en-US" sz="800"/>
                    </a:p>
                  </a:txBody>
                  <a:tcPr anchor="ctr">
                    <a:noFill/>
                  </a:tcPr>
                </a:tc>
                <a:tc>
                  <a:txBody>
                    <a:bodyPr/>
                    <a:lstStyle/>
                    <a:p>
                      <a:pPr marL="0" lvl="0" indent="0" algn="ctr">
                        <a:buNone/>
                      </a:pPr>
                      <a:r>
                        <a:rPr lang="en-US" sz="800" b="0" i="0" u="none" strike="noStrike" baseline="0" noProof="0">
                          <a:solidFill>
                            <a:srgbClr val="000000"/>
                          </a:solidFill>
                          <a:latin typeface="Calibri"/>
                        </a:rPr>
                        <a:t>24%</a:t>
                      </a:r>
                      <a:endParaRPr lang="en-US" sz="800"/>
                    </a:p>
                  </a:txBody>
                  <a:tcPr anchor="ctr">
                    <a:noFill/>
                  </a:tcPr>
                </a:tc>
                <a:extLst>
                  <a:ext uri="{0D108BD9-81ED-4DB2-BD59-A6C34878D82A}">
                    <a16:rowId xmlns:a16="http://schemas.microsoft.com/office/drawing/2014/main" val="1200388448"/>
                  </a:ext>
                </a:extLst>
              </a:tr>
              <a:tr h="170761">
                <a:tc>
                  <a:txBody>
                    <a:bodyPr/>
                    <a:lstStyle/>
                    <a:p>
                      <a:pPr marL="0" lvl="0" indent="0" algn="l">
                        <a:buNone/>
                      </a:pPr>
                      <a:r>
                        <a:rPr lang="en-US" sz="800" b="0" i="0" u="none" strike="noStrike" baseline="0" noProof="0">
                          <a:solidFill>
                            <a:srgbClr val="000000"/>
                          </a:solidFill>
                          <a:latin typeface="Calibri"/>
                        </a:rPr>
                        <a:t>Computer System Analyst and Support</a:t>
                      </a:r>
                      <a:endParaRPr lang="en-US" sz="800"/>
                    </a:p>
                  </a:txBody>
                  <a:tcPr anchor="ctr">
                    <a:solidFill>
                      <a:srgbClr val="791114">
                        <a:alpha val="20000"/>
                      </a:srgbClr>
                    </a:solidFill>
                  </a:tcPr>
                </a:tc>
                <a:tc>
                  <a:txBody>
                    <a:bodyPr/>
                    <a:lstStyle/>
                    <a:p>
                      <a:pPr marL="0" lvl="0" indent="0" algn="ctr">
                        <a:buNone/>
                      </a:pPr>
                      <a:r>
                        <a:rPr lang="en-US" sz="800" b="0" i="0" u="none" strike="noStrike" baseline="0" noProof="0">
                          <a:solidFill>
                            <a:srgbClr val="000000"/>
                          </a:solidFill>
                          <a:latin typeface="Calibri"/>
                        </a:rPr>
                        <a:t>$87,568</a:t>
                      </a:r>
                      <a:endParaRPr lang="en-US" sz="800"/>
                    </a:p>
                  </a:txBody>
                  <a:tcPr anchor="ctr">
                    <a:noFill/>
                  </a:tcPr>
                </a:tc>
                <a:tc>
                  <a:txBody>
                    <a:bodyPr/>
                    <a:lstStyle/>
                    <a:p>
                      <a:pPr marL="0" lvl="0" indent="0" algn="ctr">
                        <a:buNone/>
                      </a:pPr>
                      <a:r>
                        <a:rPr lang="en-US" sz="800" b="0" i="0" u="none" strike="noStrike" baseline="0" noProof="0">
                          <a:solidFill>
                            <a:srgbClr val="000000"/>
                          </a:solidFill>
                          <a:latin typeface="Calibri"/>
                        </a:rPr>
                        <a:t>5,937</a:t>
                      </a:r>
                      <a:endParaRPr lang="en-US" sz="800"/>
                    </a:p>
                  </a:txBody>
                  <a:tcPr anchor="ctr">
                    <a:noFill/>
                  </a:tcPr>
                </a:tc>
                <a:tc>
                  <a:txBody>
                    <a:bodyPr/>
                    <a:lstStyle/>
                    <a:p>
                      <a:pPr marL="0" lvl="0" indent="0" algn="ctr">
                        <a:buNone/>
                      </a:pPr>
                      <a:r>
                        <a:rPr lang="en-US" sz="800" b="0" i="0" u="none" strike="noStrike" baseline="0" noProof="0" dirty="0">
                          <a:solidFill>
                            <a:srgbClr val="000000"/>
                          </a:solidFill>
                          <a:latin typeface="Calibri"/>
                        </a:rPr>
                        <a:t>29%</a:t>
                      </a:r>
                      <a:endParaRPr lang="en-US" sz="800" dirty="0"/>
                    </a:p>
                  </a:txBody>
                  <a:tcPr anchor="ctr">
                    <a:noFill/>
                  </a:tcPr>
                </a:tc>
                <a:extLst>
                  <a:ext uri="{0D108BD9-81ED-4DB2-BD59-A6C34878D82A}">
                    <a16:rowId xmlns:a16="http://schemas.microsoft.com/office/drawing/2014/main" val="1446114615"/>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691318"/>
            <a:ext cx="5825140" cy="507831"/>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Information Technology Support and Services program</a:t>
            </a:r>
            <a:r>
              <a:rPr lang="en-US" sz="900" dirty="0">
                <a:effectLst/>
                <a:ea typeface="Calibri" panose="020F0502020204030204" pitchFamily="34" charset="0"/>
                <a:cs typeface="Times New Roman"/>
              </a:rPr>
              <a:t> of study will fulfill requirements of the Business and Industry </a:t>
            </a:r>
            <a:r>
              <a:rPr lang="en-US" sz="900" dirty="0">
                <a:ea typeface="Calibri" panose="020F0502020204030204" pitchFamily="34" charset="0"/>
                <a:cs typeface="Times New Roman"/>
              </a:rPr>
              <a:t>endorsement or STEM endorsement if the math and science requirements are met</a:t>
            </a:r>
            <a:r>
              <a:rPr lang="en-US" sz="900" dirty="0">
                <a:effectLst/>
                <a:ea typeface="Calibri" panose="020F0502020204030204" pitchFamily="34" charset="0"/>
                <a:cs typeface="Times New Roman"/>
              </a:rPr>
              <a:t>.</a:t>
            </a:r>
            <a:r>
              <a:rPr lang="en-US" sz="900" dirty="0">
                <a:ea typeface="Calibri" panose="020F0502020204030204" pitchFamily="34" charset="0"/>
                <a:cs typeface="Times New Roman"/>
              </a:rPr>
              <a:t> </a:t>
            </a:r>
            <a:endParaRPr lang="en-US" sz="900" dirty="0">
              <a:effectLst/>
              <a:ea typeface="Calibri" panose="020F0502020204030204" pitchFamily="34" charset="0"/>
              <a:cs typeface="Times New Roman"/>
            </a:endParaRPr>
          </a:p>
          <a:p>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5238" y="8720947"/>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91292" y="7498575"/>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40765" y="4180180"/>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220382" y="5284231"/>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06FEF377-415E-1CB0-BCF4-A753AFB742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29960" y="942719"/>
            <a:ext cx="570364" cy="579166"/>
          </a:xfrm>
          <a:prstGeom prst="rect">
            <a:avLst/>
          </a:prstGeom>
        </p:spPr>
      </p:pic>
      <p:pic>
        <p:nvPicPr>
          <p:cNvPr id="13" name="Picture 14">
            <a:extLst>
              <a:ext uri="{FF2B5EF4-FFF2-40B4-BE49-F238E27FC236}">
                <a16:creationId xmlns:a16="http://schemas.microsoft.com/office/drawing/2014/main" id="{3A92CA09-6603-6494-D46A-5B99BF7D3CFD}"/>
              </a:ext>
              <a:ext uri="{C183D7F6-B498-43B3-948B-1728B52AA6E4}">
                <adec:decorative xmlns:adec="http://schemas.microsoft.com/office/drawing/2017/decorative" val="1"/>
              </a:ext>
            </a:extLst>
          </p:cNvPr>
          <p:cNvPicPr>
            <a:picLocks noChangeAspect="1"/>
          </p:cNvPicPr>
          <p:nvPr/>
        </p:nvPicPr>
        <p:blipFill rotWithShape="1">
          <a:blip r:embed="rId4"/>
          <a:srcRect l="9791" t="29630" r="12227" b="13580"/>
          <a:stretch/>
        </p:blipFill>
        <p:spPr>
          <a:xfrm>
            <a:off x="3709665" y="934531"/>
            <a:ext cx="2139221" cy="579166"/>
          </a:xfrm>
          <a:prstGeom prst="rect">
            <a:avLst/>
          </a:prstGeom>
        </p:spPr>
      </p:pic>
      <p:sp>
        <p:nvSpPr>
          <p:cNvPr id="25" name="TextBox 24">
            <a:extLst>
              <a:ext uri="{FF2B5EF4-FFF2-40B4-BE49-F238E27FC236}">
                <a16:creationId xmlns:a16="http://schemas.microsoft.com/office/drawing/2014/main" id="{81F8240E-1411-42EF-818E-BC2A1D855813}"/>
              </a:ext>
            </a:extLst>
          </p:cNvPr>
          <p:cNvSpPr txBox="1"/>
          <p:nvPr/>
        </p:nvSpPr>
        <p:spPr>
          <a:xfrm>
            <a:off x="3925771" y="7234724"/>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Information Tech Lab</a:t>
            </a:r>
          </a:p>
        </p:txBody>
      </p:sp>
      <p:pic>
        <p:nvPicPr>
          <p:cNvPr id="6" name="Picture 5">
            <a:extLst>
              <a:ext uri="{FF2B5EF4-FFF2-40B4-BE49-F238E27FC236}">
                <a16:creationId xmlns:a16="http://schemas.microsoft.com/office/drawing/2014/main" id="{76227352-F0C4-45A6-96D5-7CC361A95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96035" y="5307637"/>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791114"/>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Information Technology Support and Services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2865666955"/>
              </p:ext>
            </p:extLst>
          </p:nvPr>
        </p:nvGraphicFramePr>
        <p:xfrm>
          <a:off x="120951" y="866626"/>
          <a:ext cx="6514495" cy="2075919"/>
        </p:xfrm>
        <a:graphic>
          <a:graphicData uri="http://schemas.openxmlformats.org/drawingml/2006/table">
            <a:tbl>
              <a:tblPr firstRow="1" bandRow="1">
                <a:tableStyleId>{5C22544A-7EE6-4342-B048-85BDC9FD1C3A}</a:tableStyleId>
              </a:tblPr>
              <a:tblGrid>
                <a:gridCol w="1774524">
                  <a:extLst>
                    <a:ext uri="{9D8B030D-6E8A-4147-A177-3AD203B41FA5}">
                      <a16:colId xmlns:a16="http://schemas.microsoft.com/office/drawing/2014/main" val="2083587555"/>
                    </a:ext>
                  </a:extLst>
                </a:gridCol>
                <a:gridCol w="1562100">
                  <a:extLst>
                    <a:ext uri="{9D8B030D-6E8A-4147-A177-3AD203B41FA5}">
                      <a16:colId xmlns:a16="http://schemas.microsoft.com/office/drawing/2014/main" val="3749205641"/>
                    </a:ext>
                  </a:extLst>
                </a:gridCol>
                <a:gridCol w="1566538">
                  <a:extLst>
                    <a:ext uri="{9D8B030D-6E8A-4147-A177-3AD203B41FA5}">
                      <a16:colId xmlns:a16="http://schemas.microsoft.com/office/drawing/2014/main" val="603892530"/>
                    </a:ext>
                  </a:extLst>
                </a:gridCol>
                <a:gridCol w="1611333">
                  <a:extLst>
                    <a:ext uri="{9D8B030D-6E8A-4147-A177-3AD203B41FA5}">
                      <a16:colId xmlns:a16="http://schemas.microsoft.com/office/drawing/2014/main" val="562161464"/>
                    </a:ext>
                  </a:extLst>
                </a:gridCol>
              </a:tblGrid>
              <a:tr h="338559">
                <a:tc>
                  <a:txBody>
                    <a:bodyPr/>
                    <a:lstStyle/>
                    <a:p>
                      <a:pPr algn="ctr"/>
                      <a:r>
                        <a:rPr lang="en-US" sz="1000"/>
                        <a:t>COURSE NAME</a:t>
                      </a:r>
                    </a:p>
                  </a:txBody>
                  <a:tcPr anchor="ctr">
                    <a:solidFill>
                      <a:srgbClr val="791114"/>
                    </a:solidFill>
                  </a:tcPr>
                </a:tc>
                <a:tc>
                  <a:txBody>
                    <a:bodyPr/>
                    <a:lstStyle/>
                    <a:p>
                      <a:pPr algn="ctr"/>
                      <a:r>
                        <a:rPr lang="en-US" sz="1000"/>
                        <a:t>SERVICE ID</a:t>
                      </a:r>
                    </a:p>
                  </a:txBody>
                  <a:tcPr anchor="ctr">
                    <a:solidFill>
                      <a:srgbClr val="791114"/>
                    </a:solidFill>
                  </a:tcPr>
                </a:tc>
                <a:tc>
                  <a:txBody>
                    <a:bodyPr/>
                    <a:lstStyle/>
                    <a:p>
                      <a:pPr algn="ctr"/>
                      <a:r>
                        <a:rPr lang="en-US" sz="1000"/>
                        <a:t>PREREQUISITES </a:t>
                      </a:r>
                    </a:p>
                  </a:txBody>
                  <a:tcPr anchor="ctr">
                    <a:solidFill>
                      <a:srgbClr val="791114"/>
                    </a:solidFill>
                  </a:tcPr>
                </a:tc>
                <a:tc>
                  <a:txBody>
                    <a:bodyPr/>
                    <a:lstStyle/>
                    <a:p>
                      <a:pPr algn="ctr"/>
                      <a:r>
                        <a:rPr lang="en-US" sz="1000"/>
                        <a:t>COREQUISITES </a:t>
                      </a:r>
                    </a:p>
                  </a:txBody>
                  <a:tcPr anchor="ctr">
                    <a:solidFill>
                      <a:srgbClr val="791114"/>
                    </a:solidFill>
                  </a:tcPr>
                </a:tc>
                <a:extLst>
                  <a:ext uri="{0D108BD9-81ED-4DB2-BD59-A6C34878D82A}">
                    <a16:rowId xmlns:a16="http://schemas.microsoft.com/office/drawing/2014/main" val="2788444287"/>
                  </a:ext>
                </a:extLst>
              </a:tr>
              <a:tr h="274666">
                <a:tc>
                  <a:txBody>
                    <a:bodyPr/>
                    <a:lstStyle/>
                    <a:p>
                      <a:pPr lvl="0">
                        <a:buNone/>
                      </a:pPr>
                      <a:r>
                        <a:rPr lang="en-US" sz="1000" b="0" i="0" u="none" strike="noStrike" baseline="0" noProof="0">
                          <a:solidFill>
                            <a:srgbClr val="000000"/>
                          </a:solidFill>
                          <a:latin typeface="Calibri"/>
                        </a:rPr>
                        <a:t>Principles of Information Technology </a:t>
                      </a:r>
                      <a:endParaRPr lang="en-US" sz="1000" b="0"/>
                    </a:p>
                  </a:txBody>
                  <a:tcP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13027200 (1 credit)</a:t>
                      </a:r>
                    </a:p>
                    <a:p>
                      <a:pPr lvl="0" algn="ctr">
                        <a:buNone/>
                      </a:pPr>
                      <a:r>
                        <a:rPr lang="en-US" sz="1000" b="0" i="0" u="none" strike="noStrike" baseline="0" noProof="0" dirty="0">
                          <a:solidFill>
                            <a:srgbClr val="000000"/>
                          </a:solidFill>
                          <a:latin typeface="Calibri"/>
                        </a:rPr>
                        <a:t>6711</a:t>
                      </a:r>
                    </a:p>
                  </a:txBody>
                  <a:tcPr anchor="ctr">
                    <a:solidFill>
                      <a:schemeClr val="bg1">
                        <a:lumMod val="85000"/>
                        <a:alpha val="60000"/>
                      </a:schemeClr>
                    </a:solidFill>
                  </a:tcPr>
                </a:tc>
                <a:tc>
                  <a:txBody>
                    <a:bodyPr/>
                    <a:lstStyle/>
                    <a:p>
                      <a:pPr lvl="0" algn="ctr">
                        <a:buNone/>
                      </a:pPr>
                      <a:r>
                        <a:rPr lang="en-US" sz="1000" b="0" i="0" u="none" strike="noStrike" baseline="0" noProof="0">
                          <a:solidFill>
                            <a:srgbClr val="000000"/>
                          </a:solidFill>
                          <a:latin typeface="Calibri"/>
                        </a:rPr>
                        <a:t>None</a:t>
                      </a:r>
                      <a:endParaRPr lang="en-US" sz="1000"/>
                    </a:p>
                  </a:txBody>
                  <a:tcPr anchor="ctr">
                    <a:solidFill>
                      <a:schemeClr val="bg1">
                        <a:lumMod val="85000"/>
                        <a:alpha val="60000"/>
                      </a:schemeClr>
                    </a:solidFill>
                  </a:tcPr>
                </a:tc>
                <a:tc>
                  <a:txBody>
                    <a:bodyPr/>
                    <a:lstStyle/>
                    <a:p>
                      <a:pPr lvl="0" algn="ctr">
                        <a:buNone/>
                      </a:pPr>
                      <a:r>
                        <a:rPr lang="en-US" sz="1000" b="0" i="0" u="none" strike="noStrike" baseline="0" noProof="0">
                          <a:solidFill>
                            <a:srgbClr val="000000"/>
                          </a:solidFill>
                          <a:latin typeface="Calibri"/>
                        </a:rPr>
                        <a:t>None</a:t>
                      </a:r>
                      <a:endParaRPr lang="en-US" sz="1000"/>
                    </a:p>
                  </a:txBody>
                  <a:tcPr anchor="ctr">
                    <a:solidFill>
                      <a:schemeClr val="bg1">
                        <a:lumMod val="85000"/>
                        <a:alpha val="60000"/>
                      </a:schemeClr>
                    </a:solidFill>
                  </a:tcPr>
                </a:tc>
                <a:extLst>
                  <a:ext uri="{0D108BD9-81ED-4DB2-BD59-A6C34878D82A}">
                    <a16:rowId xmlns:a16="http://schemas.microsoft.com/office/drawing/2014/main" val="2974962540"/>
                  </a:ext>
                </a:extLst>
              </a:tr>
              <a:tr h="286473">
                <a:tc>
                  <a:txBody>
                    <a:bodyPr/>
                    <a:lstStyle/>
                    <a:p>
                      <a:pPr lvl="0">
                        <a:buNone/>
                      </a:pPr>
                      <a:r>
                        <a:rPr lang="en-US" sz="1000" b="0" i="0" u="none" strike="noStrike" baseline="0" noProof="0">
                          <a:solidFill>
                            <a:srgbClr val="000000"/>
                          </a:solidFill>
                          <a:latin typeface="Calibri"/>
                        </a:rPr>
                        <a:t>Computer Maintenance</a:t>
                      </a:r>
                      <a:endParaRPr lang="en-US" sz="1000" b="0" dirty="0"/>
                    </a:p>
                  </a:txBody>
                  <a:tcP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13027300 (1 credit)</a:t>
                      </a:r>
                    </a:p>
                    <a:p>
                      <a:pPr lvl="0" algn="ctr">
                        <a:buNone/>
                      </a:pPr>
                      <a:r>
                        <a:rPr lang="en-US" sz="1000"/>
                        <a:t>6712</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Principles of Information Technology</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88974002"/>
                  </a:ext>
                </a:extLst>
              </a:tr>
              <a:tr h="286473">
                <a:tc>
                  <a:txBody>
                    <a:bodyPr/>
                    <a:lstStyle/>
                    <a:p>
                      <a:pPr lvl="0">
                        <a:buNone/>
                      </a:pPr>
                      <a:r>
                        <a:rPr lang="en-US" sz="1000" b="0" i="0" u="none" strike="noStrike" baseline="0" noProof="0" dirty="0">
                          <a:solidFill>
                            <a:srgbClr val="000000"/>
                          </a:solidFill>
                          <a:latin typeface="Calibri"/>
                        </a:rPr>
                        <a:t>IT Troubleshooting </a:t>
                      </a:r>
                      <a:endParaRPr lang="en-US" sz="1000" dirty="0"/>
                    </a:p>
                  </a:txBody>
                  <a:tcP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N1302815 (1 credit)</a:t>
                      </a:r>
                    </a:p>
                    <a:p>
                      <a:pPr lvl="0" algn="ctr">
                        <a:buNone/>
                      </a:pPr>
                      <a:r>
                        <a:rPr lang="en-US" sz="1000" b="0" i="0" u="none" strike="noStrike" baseline="0" noProof="0" dirty="0">
                          <a:solidFill>
                            <a:srgbClr val="000000"/>
                          </a:solidFill>
                          <a:latin typeface="Calibri"/>
                        </a:rPr>
                        <a:t>TBD</a:t>
                      </a:r>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Computer Maintenance</a:t>
                      </a:r>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p>
                  </a:txBody>
                  <a:tcPr anchor="ctr">
                    <a:solidFill>
                      <a:schemeClr val="bg1">
                        <a:lumMod val="85000"/>
                        <a:alpha val="60000"/>
                      </a:schemeClr>
                    </a:solidFill>
                  </a:tcPr>
                </a:tc>
                <a:extLst>
                  <a:ext uri="{0D108BD9-81ED-4DB2-BD59-A6C34878D82A}">
                    <a16:rowId xmlns:a16="http://schemas.microsoft.com/office/drawing/2014/main" val="12166562"/>
                  </a:ext>
                </a:extLst>
              </a:tr>
              <a:tr h="286473">
                <a:tc>
                  <a:txBody>
                    <a:bodyPr/>
                    <a:lstStyle/>
                    <a:p>
                      <a:pPr lvl="0">
                        <a:buNone/>
                      </a:pPr>
                      <a:r>
                        <a:rPr lang="en-US" sz="1000" b="0" i="0" u="none" strike="noStrike" baseline="0" noProof="0" dirty="0">
                          <a:solidFill>
                            <a:srgbClr val="000000"/>
                          </a:solidFill>
                          <a:latin typeface="Calibri"/>
                        </a:rPr>
                        <a:t>Practicum in Information Technology</a:t>
                      </a:r>
                      <a:endParaRPr lang="en-US" sz="1000" dirty="0"/>
                    </a:p>
                  </a:txBody>
                  <a:tcP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13028000 (2 credits)</a:t>
                      </a:r>
                    </a:p>
                    <a:p>
                      <a:pPr lvl="0" algn="ctr">
                        <a:buNone/>
                      </a:pPr>
                      <a:r>
                        <a:rPr lang="en-US" sz="1000" b="0" i="0" u="none" strike="noStrike" baseline="0" noProof="0" dirty="0">
                          <a:solidFill>
                            <a:srgbClr val="000000"/>
                          </a:solidFill>
                          <a:latin typeface="Calibri"/>
                        </a:rPr>
                        <a:t>TBD</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a:solidFill>
                            <a:srgbClr val="000000"/>
                          </a:solidFill>
                          <a:latin typeface="Calibri"/>
                        </a:rPr>
                        <a:t>A minimum of two high school Information Technology (IT) courses</a:t>
                      </a:r>
                      <a:endParaRPr lang="en-US" sz="100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217245550"/>
                  </a:ext>
                </a:extLst>
              </a:tr>
            </a:tbl>
          </a:graphicData>
        </a:graphic>
      </p:graphicFrame>
      <p:sp>
        <p:nvSpPr>
          <p:cNvPr id="12" name="TextBox 11">
            <a:extLst>
              <a:ext uri="{FF2B5EF4-FFF2-40B4-BE49-F238E27FC236}">
                <a16:creationId xmlns:a16="http://schemas.microsoft.com/office/drawing/2014/main" id="{3C2823BF-BE25-48EE-B800-80BF69B5A949}"/>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582F111-FCF6-4C39-888F-019A37EA04AE}"/>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INFORMATION TECHNOLOGY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67F14-08BA-4E43-A779-A4A8A5468D3F}">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696893de-3167-48c0-a9e9-62134322dc49"/>
    <ds:schemaRef ds:uri="http://purl.org/dc/terms/"/>
    <ds:schemaRef ds:uri="http://schemas.microsoft.com/office/infopath/2007/PartnerControls"/>
    <ds:schemaRef ds:uri="1870ca36-48b9-408f-8764-2f018f10cce8"/>
    <ds:schemaRef ds:uri="http://www.w3.org/XML/1998/namespace"/>
    <ds:schemaRef ds:uri="http://purl.org/dc/dcmitype/"/>
  </ds:schemaRefs>
</ds:datastoreItem>
</file>

<file path=customXml/itemProps2.xml><?xml version="1.0" encoding="utf-8"?>
<ds:datastoreItem xmlns:ds="http://schemas.openxmlformats.org/officeDocument/2006/customXml" ds:itemID="{4F69BC7D-6FC8-40EA-9016-6E505F778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577</Words>
  <Application>Microsoft Office PowerPoint</Application>
  <PresentationFormat>Letter Paper (8.5x11 in)</PresentationFormat>
  <Paragraphs>87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Information Technology Support and Services Statewide Program of Study</vt:lpstr>
      <vt:lpstr>Information Technology Support and Services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9</cp:revision>
  <dcterms:created xsi:type="dcterms:W3CDTF">2022-08-14T22:35:42Z</dcterms:created>
  <dcterms:modified xsi:type="dcterms:W3CDTF">2023-04-24T17:09:01Z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